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4" r:id="rId1"/>
    <p:sldMasterId id="2147483706" r:id="rId2"/>
  </p:sldMasterIdLst>
  <p:notesMasterIdLst>
    <p:notesMasterId r:id="rId12"/>
  </p:notesMasterIdLst>
  <p:handoutMasterIdLst>
    <p:handoutMasterId r:id="rId13"/>
  </p:handoutMasterIdLst>
  <p:sldIdLst>
    <p:sldId id="287" r:id="rId3"/>
    <p:sldId id="265" r:id="rId4"/>
    <p:sldId id="266" r:id="rId5"/>
    <p:sldId id="263" r:id="rId6"/>
    <p:sldId id="264" r:id="rId7"/>
    <p:sldId id="262" r:id="rId8"/>
    <p:sldId id="259" r:id="rId9"/>
    <p:sldId id="260" r:id="rId10"/>
    <p:sldId id="288" r:id="rId11"/>
  </p:sldIdLst>
  <p:sldSz cx="9144000" cy="6858000" type="screen4x3"/>
  <p:notesSz cx="9874250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9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3123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MY" smtClean="0"/>
              <a:t>27/9/2018</a:t>
            </a:r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MY" smtClean="0"/>
              <a:t>ToT CPG Management of Colorectal Carcinoma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3123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C986C0-E7D6-4D92-847D-C3BB4A4C12C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32878754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8842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3123" y="1"/>
            <a:ext cx="4278842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MY" smtClean="0"/>
              <a:t>27/9/2018</a:t>
            </a:r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08363" y="849313"/>
            <a:ext cx="3057525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425" y="3271381"/>
            <a:ext cx="789940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278842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MY" smtClean="0"/>
              <a:t>ToT CPG Management of Colorectal Carcinoma</a:t>
            </a:r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3123" y="6456612"/>
            <a:ext cx="4278842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4354DD-4A84-4CE2-9CB1-B3397B977F9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531887622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354DD-4A84-4CE2-9CB1-B3397B977F9C}" type="slidenum">
              <a:rPr lang="en-MY" smtClean="0"/>
              <a:t>5</a:t>
            </a:fld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MY" smtClean="0"/>
              <a:t>27/9/2018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MY" smtClean="0"/>
              <a:t>ToT CPG Management of Colorectal Carcinoma</a:t>
            </a:r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197876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27" indent="0" algn="l">
              <a:buNone/>
              <a:defRPr sz="2599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109" indent="0" algn="ctr">
              <a:buNone/>
            </a:lvl2pPr>
            <a:lvl3pPr marL="914217" indent="0" algn="ctr">
              <a:buNone/>
            </a:lvl3pPr>
            <a:lvl4pPr marL="1371326" indent="0" algn="ctr">
              <a:buNone/>
            </a:lvl4pPr>
            <a:lvl5pPr marL="1828434" indent="0" algn="ctr">
              <a:buNone/>
            </a:lvl5pPr>
            <a:lvl6pPr marL="2285543" indent="0" algn="ctr">
              <a:buNone/>
            </a:lvl6pPr>
            <a:lvl7pPr marL="2742651" indent="0" algn="ctr">
              <a:buNone/>
            </a:lvl7pPr>
            <a:lvl8pPr marL="3199760" indent="0" algn="ctr">
              <a:buNone/>
            </a:lvl8pPr>
            <a:lvl9pPr marL="3656868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9D5A0-2CFC-48C4-BCD8-F128FDAF726F}" type="datetime1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921439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46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05DDC-BC39-4F20-A5B5-74C119345F55}" type="datetime1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384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51"/>
            <a:ext cx="18288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52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3CED7-1319-4462-AC94-B9C201990B66}" type="datetime1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372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B36BF-A162-4C83-94F5-984B4C4498D2}" type="datetime1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921437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0066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B602F-0D05-4F3E-B833-3E4635CD2DC2}" type="datetime1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1528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1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BC5E0-FB0E-476D-82F0-318A216605D0}" type="datetime1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3679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08BA2-819B-43E6-9CBA-759588245CB5}" type="datetime1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6792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4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4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CB97F-6F6B-4407-982D-1356B5DB0558}" type="datetime1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2042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9EA36-D84D-4D0D-BF64-201817EDE904}" type="datetime1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2007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C219F-49C9-401B-8260-CF95E8FBF451}" type="datetime1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1012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4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B44B3-DF7B-4700-A2FF-C6A19A146D08}" type="datetime1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986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C1D56-97BD-4857-9AE8-0689E4A5ABA9}" type="datetime1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4859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6854C-125E-4631-A781-15A3226E9C10}" type="datetime1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indent="-283464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1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9" y="954342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71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314570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DB7F-B836-4867-A5DB-09CD084D85F9}" type="datetime1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919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49"/>
            <a:ext cx="18288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5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1C404-F400-4D2E-96E1-FD84DE6A071D}" type="datetime1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264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1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499"/>
              </a:lnSpc>
              <a:buNone/>
              <a:defRPr sz="3999" b="1" cap="all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4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BFCBB-7432-4AB4-8330-AB4E147ECC82}" type="datetime1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099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799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799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03055-D5FF-4BA7-9DDD-52C3C0AF0C22}" type="datetime1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8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5160336"/>
            <a:ext cx="8229600" cy="1143000"/>
          </a:xfrm>
        </p:spPr>
        <p:txBody>
          <a:bodyPr anchor="ctr"/>
          <a:lstStyle>
            <a:lvl1pPr algn="ctr">
              <a:defRPr sz="4499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3995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5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3995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13" indent="-274265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5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13" indent="-274265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49F8F-6BDA-4382-B44C-0E6ED96A2C06}" type="datetime1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921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48222-D89F-425C-99C6-DF8776837F29}" type="datetime1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930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D8255-AE83-44D5-9430-F11DC0CEB2D4}" type="datetime1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45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11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4"/>
            <a:ext cx="8153400" cy="3992563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FCEDC-2036-4DD8-865B-640228ABD3E1}" type="datetime1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332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44A9F-4FEB-41B4-92A5-7312BE1B47DF}" type="datetime1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24" tIns="274272" rtlCol="0" anchor="t">
            <a:normAutofit/>
          </a:bodyPr>
          <a:lstStyle/>
          <a:p>
            <a:pPr indent="-283407">
              <a:lnSpc>
                <a:spcPts val="2999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</a:pPr>
            <a:endParaRPr lang="en-US" sz="3199">
              <a:solidFill>
                <a:prstClr val="black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15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marL="0" indent="0" algn="l" eaLnBrk="1" latinLnBrk="0" hangingPunct="1">
              <a:buNone/>
              <a:defRPr sz="3199"/>
            </a:lvl1pPr>
            <a:extLst/>
          </a:lstStyle>
          <a:p>
            <a:pPr marL="0" algn="l" eaLnBrk="1" latinLnBrk="0" hangingPunct="1"/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31" y="954342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72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7959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1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22" y="21106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7" y="1055078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81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5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4E2BBE1-225B-4182-9682-406879D635F0}" type="datetime1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84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299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687" indent="-283407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199" kern="1200">
          <a:solidFill>
            <a:schemeClr val="tx1"/>
          </a:solidFill>
          <a:latin typeface="+mn-lt"/>
          <a:ea typeface="+mn-ea"/>
          <a:cs typeface="+mn-cs"/>
        </a:defRPr>
      </a:lvl1pPr>
      <a:lvl2pPr marL="639952" indent="-237696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799" kern="1200">
          <a:solidFill>
            <a:schemeClr val="tx1"/>
          </a:solidFill>
          <a:latin typeface="+mn-lt"/>
          <a:ea typeface="+mn-ea"/>
          <a:cs typeface="+mn-cs"/>
        </a:defRPr>
      </a:lvl2pPr>
      <a:lvl3pPr marL="886791" indent="-228554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061" indent="-173701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188" indent="-182843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458" indent="-182843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8728" indent="-182843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19856" indent="-182843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126" indent="-182843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5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2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22" y="21106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6" y="1055078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9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4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14FF045-BD3F-4F20-BB18-7B3E7293E8B6}" type="datetime1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470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3419476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r>
              <a:rPr lang="en-US" sz="2200" dirty="0">
                <a:effectLst/>
              </a:rPr>
              <a:t>by</a:t>
            </a:r>
            <a:br>
              <a:rPr lang="en-US" sz="2200" dirty="0">
                <a:effectLst/>
              </a:rPr>
            </a:br>
            <a:r>
              <a:rPr lang="en-US" sz="2200" dirty="0">
                <a:effectLst/>
              </a:rPr>
              <a:t/>
            </a:r>
            <a:br>
              <a:rPr lang="en-US" sz="2200" dirty="0">
                <a:effectLst/>
              </a:rPr>
            </a:br>
            <a:r>
              <a:rPr lang="en-US" sz="2200" dirty="0"/>
              <a:t>DR. SITI AMINAH AKBAR MERICAN</a:t>
            </a:r>
            <a:br>
              <a:rPr lang="en-US" sz="2200" dirty="0"/>
            </a:br>
            <a:r>
              <a:rPr lang="en-US" sz="2200" dirty="0"/>
              <a:t>Consultant FAMILY MEDICINE SPECIALIST</a:t>
            </a:r>
            <a:br>
              <a:rPr lang="en-US" sz="2200" dirty="0"/>
            </a:br>
            <a:r>
              <a:rPr lang="en-US" sz="2200" dirty="0"/>
              <a:t>KLINIK KESIHATAN </a:t>
            </a:r>
            <a:r>
              <a:rPr lang="en-US" sz="2200" dirty="0" err="1"/>
              <a:t>BUkIT</a:t>
            </a:r>
            <a:r>
              <a:rPr lang="en-US" sz="2200" dirty="0"/>
              <a:t> RAKIT</a:t>
            </a:r>
            <a:br>
              <a:rPr lang="en-US" sz="2200" dirty="0"/>
            </a:br>
            <a:r>
              <a:rPr lang="en-US" sz="2200" dirty="0"/>
              <a:t/>
            </a:r>
            <a:br>
              <a:rPr lang="en-US" sz="2200" dirty="0"/>
            </a:br>
            <a:endParaRPr lang="en-MY" sz="2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MY" sz="3200" b="1" dirty="0">
                <a:latin typeface="Castellar" panose="020A0402060406010301" pitchFamily="18" charset="0"/>
              </a:rPr>
              <a:t>PRIMARY Care, REFERRAL &amp; Prevention </a:t>
            </a:r>
            <a:r>
              <a:rPr lang="en-MY" sz="3200" b="1" dirty="0" smtClean="0">
                <a:latin typeface="Castellar" panose="020A0402060406010301" pitchFamily="18" charset="0"/>
              </a:rPr>
              <a:t> </a:t>
            </a:r>
            <a:endParaRPr lang="en-MY" sz="3200" b="1" dirty="0">
              <a:latin typeface="Castellar" panose="020A0402060406010301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</a:t>
            </a:fld>
            <a:endParaRPr lang="en-MY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pic>
        <p:nvPicPr>
          <p:cNvPr id="6" name="Picture 2" descr="C:\Users\Chin Eu\Downloads\image1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82" y="3058885"/>
            <a:ext cx="2088231" cy="3252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190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914" y="29616"/>
            <a:ext cx="6683765" cy="960668"/>
          </a:xfrm>
        </p:spPr>
        <p:txBody>
          <a:bodyPr>
            <a:normAutofit/>
          </a:bodyPr>
          <a:lstStyle/>
          <a:p>
            <a:r>
              <a:rPr lang="en-MY" sz="2800" b="1" dirty="0" smtClean="0">
                <a:solidFill>
                  <a:srgbClr val="CC6600"/>
                </a:solidFill>
                <a:effectLst/>
                <a:latin typeface="Baskerville Old Face" panose="02020602080505020303" pitchFamily="18" charset="0"/>
              </a:rPr>
              <a:t>RISK FACTORS FOR CRC</a:t>
            </a:r>
            <a:r>
              <a:rPr lang="en-MY" sz="2800" b="1" baseline="30000" dirty="0" smtClean="0">
                <a:solidFill>
                  <a:srgbClr val="CC6600"/>
                </a:solidFill>
                <a:effectLst/>
                <a:latin typeface="Baskerville Old Face" panose="02020602080505020303" pitchFamily="18" charset="0"/>
              </a:rPr>
              <a:t>-1</a:t>
            </a:r>
            <a:endParaRPr lang="en-MY" sz="2800" b="1" baseline="30000" dirty="0">
              <a:solidFill>
                <a:srgbClr val="CC6600"/>
              </a:solidFill>
              <a:effectLst/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0072" y="1027211"/>
            <a:ext cx="6686551" cy="5619774"/>
          </a:xfrm>
        </p:spPr>
        <p:txBody>
          <a:bodyPr>
            <a:normAutofit fontScale="55000" lnSpcReduction="20000"/>
          </a:bodyPr>
          <a:lstStyle/>
          <a:p>
            <a:pPr marL="82280" indent="0" algn="just">
              <a:buNone/>
            </a:pPr>
            <a:r>
              <a:rPr lang="en-MY" sz="2900" b="1" dirty="0">
                <a:latin typeface="Book Antiqua" panose="02040602050305030304" pitchFamily="18" charset="0"/>
                <a:cs typeface="Arial" panose="020B0604020202020204" pitchFamily="34" charset="0"/>
              </a:rPr>
              <a:t>Family </a:t>
            </a:r>
            <a:r>
              <a:rPr lang="en-MY" sz="2900" b="1" dirty="0" smtClean="0">
                <a:latin typeface="Book Antiqua" panose="02040602050305030304" pitchFamily="18" charset="0"/>
                <a:cs typeface="Arial" panose="020B0604020202020204" pitchFamily="34" charset="0"/>
              </a:rPr>
              <a:t>history/familial</a:t>
            </a:r>
            <a:endParaRPr lang="en-MY" sz="2900" b="1" dirty="0">
              <a:latin typeface="Book Antiqua" panose="02040602050305030304" pitchFamily="18" charset="0"/>
              <a:cs typeface="Arial" panose="020B0604020202020204" pitchFamily="34" charset="0"/>
            </a:endParaRPr>
          </a:p>
          <a:p>
            <a:pPr algn="just"/>
            <a:endParaRPr lang="en-MY" sz="2900" b="1" dirty="0" smtClean="0">
              <a:latin typeface="Book Antiqua" panose="02040602050305030304" pitchFamily="18" charset="0"/>
              <a:ea typeface="SimSun" panose="02010600030101010101" pitchFamily="2" charset="-122"/>
            </a:endParaRPr>
          </a:p>
          <a:p>
            <a:pPr marL="82280" indent="0" algn="just">
              <a:buNone/>
            </a:pPr>
            <a:r>
              <a:rPr lang="en-MY" sz="2900" b="1" dirty="0" smtClean="0">
                <a:latin typeface="Book Antiqua" panose="02040602050305030304" pitchFamily="18" charset="0"/>
                <a:ea typeface="SimSun" panose="02010600030101010101" pitchFamily="2" charset="-122"/>
              </a:rPr>
              <a:t>Smoking </a:t>
            </a:r>
            <a:r>
              <a:rPr lang="en-MY" sz="2900" b="1" dirty="0">
                <a:latin typeface="Book Antiqua" panose="02040602050305030304" pitchFamily="18" charset="0"/>
                <a:ea typeface="SimSun" panose="02010600030101010101" pitchFamily="2" charset="-122"/>
              </a:rPr>
              <a:t>attributes to 16% greater risk of developing </a:t>
            </a:r>
            <a:r>
              <a:rPr lang="en-MY" sz="2900" b="1" dirty="0" smtClean="0">
                <a:latin typeface="Book Antiqua" panose="02040602050305030304" pitchFamily="18" charset="0"/>
                <a:ea typeface="SimSun" panose="02010600030101010101" pitchFamily="2" charset="-122"/>
              </a:rPr>
              <a:t>colorectal carcinoma (CRC) </a:t>
            </a:r>
            <a:r>
              <a:rPr lang="en-MY" sz="2900" b="1" dirty="0">
                <a:latin typeface="Book Antiqua" panose="02040602050305030304" pitchFamily="18" charset="0"/>
                <a:ea typeface="SimSun" panose="02010600030101010101" pitchFamily="2" charset="-122"/>
              </a:rPr>
              <a:t>compared with those who had never smoke. The risk of developing CRC is higher if the duration of smoking is more than 25 years (RR=1.23, 95% CI 1.07 to 1.41</a:t>
            </a:r>
            <a:r>
              <a:rPr lang="en-MY" sz="2900" b="1" dirty="0" smtClean="0">
                <a:latin typeface="Book Antiqua" panose="02040602050305030304" pitchFamily="18" charset="0"/>
                <a:ea typeface="SimSun" panose="02010600030101010101" pitchFamily="2" charset="-122"/>
              </a:rPr>
              <a:t>).</a:t>
            </a:r>
            <a:r>
              <a:rPr lang="en-MY" sz="2900" b="1" baseline="30000" dirty="0" smtClean="0">
                <a:latin typeface="Book Antiqua" panose="02040602050305030304" pitchFamily="18" charset="0"/>
                <a:ea typeface="SimSun" panose="02010600030101010101" pitchFamily="2" charset="-122"/>
              </a:rPr>
              <a:t>52</a:t>
            </a:r>
          </a:p>
          <a:p>
            <a:pPr algn="just"/>
            <a:endParaRPr lang="en-MY" sz="2900" b="1" dirty="0">
              <a:latin typeface="Book Antiqua" panose="02040602050305030304" pitchFamily="18" charset="0"/>
              <a:ea typeface="SimSun" panose="02010600030101010101" pitchFamily="2" charset="-122"/>
            </a:endParaRPr>
          </a:p>
          <a:p>
            <a:pPr marL="82280" indent="0" algn="just">
              <a:buNone/>
            </a:pPr>
            <a:r>
              <a:rPr lang="en-MY" sz="2900" b="1" dirty="0">
                <a:latin typeface="Book Antiqua" panose="02040602050305030304" pitchFamily="18" charset="0"/>
                <a:ea typeface="SimSun" panose="02010600030101010101" pitchFamily="2" charset="-122"/>
              </a:rPr>
              <a:t>Diabetic individuals have an increased risk of CRC with RR of 1.27 (95% CI 1.21 to 1.34</a:t>
            </a:r>
            <a:r>
              <a:rPr lang="en-MY" sz="2900" b="1" dirty="0" smtClean="0">
                <a:latin typeface="Book Antiqua" panose="02040602050305030304" pitchFamily="18" charset="0"/>
                <a:ea typeface="SimSun" panose="02010600030101010101" pitchFamily="2" charset="-122"/>
              </a:rPr>
              <a:t>).</a:t>
            </a:r>
            <a:r>
              <a:rPr lang="en-MY" sz="2900" b="1" baseline="30000" dirty="0" smtClean="0">
                <a:latin typeface="Book Antiqua" panose="02040602050305030304" pitchFamily="18" charset="0"/>
                <a:ea typeface="SimSun" panose="02010600030101010101" pitchFamily="2" charset="-122"/>
              </a:rPr>
              <a:t>53</a:t>
            </a:r>
            <a:endParaRPr lang="en-MY" sz="2900" b="1" dirty="0" smtClean="0">
              <a:latin typeface="Book Antiqua" panose="02040602050305030304" pitchFamily="18" charset="0"/>
              <a:ea typeface="SimSun" panose="02010600030101010101" pitchFamily="2" charset="-122"/>
            </a:endParaRPr>
          </a:p>
          <a:p>
            <a:pPr algn="just"/>
            <a:endParaRPr lang="en-MY" sz="2900" b="1" dirty="0">
              <a:latin typeface="Book Antiqua" panose="02040602050305030304" pitchFamily="18" charset="0"/>
              <a:ea typeface="SimSun" panose="02010600030101010101" pitchFamily="2" charset="-122"/>
            </a:endParaRPr>
          </a:p>
          <a:p>
            <a:pPr marL="82280" indent="0" algn="just">
              <a:buNone/>
            </a:pPr>
            <a:r>
              <a:rPr lang="en-GB" sz="2900" b="1" dirty="0">
                <a:latin typeface="Book Antiqua" panose="02040602050305030304" pitchFamily="18" charset="0"/>
                <a:ea typeface="SimSun" panose="02010600030101010101" pitchFamily="2" charset="-122"/>
              </a:rPr>
              <a:t>There is a signiﬁcant positive association between overweight or obese and CRC among </a:t>
            </a:r>
            <a:r>
              <a:rPr lang="en-GB" sz="2900" b="1" dirty="0" smtClean="0">
                <a:latin typeface="Book Antiqua" panose="02040602050305030304" pitchFamily="18" charset="0"/>
                <a:ea typeface="SimSun" panose="02010600030101010101" pitchFamily="2" charset="-122"/>
              </a:rPr>
              <a:t>males.</a:t>
            </a:r>
            <a:r>
              <a:rPr lang="en-MY" sz="2900" b="1" baseline="30000" dirty="0" smtClean="0">
                <a:latin typeface="Book Antiqua" panose="02040602050305030304" pitchFamily="18" charset="0"/>
                <a:ea typeface="SimSun" panose="02010600030101010101" pitchFamily="2" charset="-122"/>
              </a:rPr>
              <a:t>54-55</a:t>
            </a:r>
            <a:endParaRPr lang="en-GB" sz="2900" b="1" dirty="0" smtClean="0">
              <a:latin typeface="Book Antiqua" panose="02040602050305030304" pitchFamily="18" charset="0"/>
              <a:ea typeface="SimSun" panose="02010600030101010101" pitchFamily="2" charset="-122"/>
            </a:endParaRPr>
          </a:p>
          <a:p>
            <a:pPr algn="just"/>
            <a:endParaRPr lang="en-GB" sz="2900" b="1" dirty="0">
              <a:latin typeface="Book Antiqua" panose="02040602050305030304" pitchFamily="18" charset="0"/>
              <a:ea typeface="SimSun" panose="02010600030101010101" pitchFamily="2" charset="-122"/>
            </a:endParaRPr>
          </a:p>
          <a:p>
            <a:pPr marL="82280" indent="0" algn="just">
              <a:buNone/>
            </a:pPr>
            <a:r>
              <a:rPr lang="en-MY" sz="2900" b="1" dirty="0">
                <a:latin typeface="Book Antiqua" panose="02040602050305030304" pitchFamily="18" charset="0"/>
                <a:ea typeface="SimSun" panose="02010600030101010101" pitchFamily="2" charset="-122"/>
              </a:rPr>
              <a:t>Alcohol consumption greater than 30 gram/day (g/d) is positively associated with risk for CRC (RR=1.23, 95% CI 1.07 to </a:t>
            </a:r>
            <a:r>
              <a:rPr lang="en-MY" sz="2900" b="1" dirty="0" smtClean="0">
                <a:latin typeface="Book Antiqua" panose="02040602050305030304" pitchFamily="18" charset="0"/>
                <a:ea typeface="SimSun" panose="02010600030101010101" pitchFamily="2" charset="-122"/>
              </a:rPr>
              <a:t>1.12)</a:t>
            </a:r>
            <a:r>
              <a:rPr lang="en-MY" sz="2900" b="1" baseline="30000" dirty="0" smtClean="0">
                <a:latin typeface="Book Antiqua" panose="02040602050305030304" pitchFamily="18" charset="0"/>
                <a:ea typeface="SimSun" panose="02010600030101010101" pitchFamily="2" charset="-122"/>
              </a:rPr>
              <a:t>56</a:t>
            </a:r>
            <a:endParaRPr lang="en-MY" sz="2900" b="1" dirty="0">
              <a:latin typeface="Book Antiqua" panose="02040602050305030304" pitchFamily="18" charset="0"/>
              <a:ea typeface="SimSun" panose="02010600030101010101" pitchFamily="2" charset="-122"/>
            </a:endParaRPr>
          </a:p>
          <a:p>
            <a:pPr marL="82280" lvl="0" indent="0" algn="just">
              <a:buNone/>
            </a:pPr>
            <a:endParaRPr lang="en-MY" sz="1500" dirty="0" smtClean="0"/>
          </a:p>
          <a:p>
            <a:pPr marL="82280" lvl="0" indent="0" algn="just">
              <a:buNone/>
            </a:pPr>
            <a:endParaRPr lang="en-MY" sz="1500" dirty="0"/>
          </a:p>
          <a:p>
            <a:pPr marL="82280" lvl="0" indent="0" algn="just">
              <a:buNone/>
            </a:pPr>
            <a:endParaRPr lang="en-MY" sz="1500" dirty="0" smtClean="0"/>
          </a:p>
          <a:p>
            <a:pPr marL="82280" lvl="0" indent="0" algn="just">
              <a:buNone/>
            </a:pPr>
            <a:endParaRPr lang="en-MY" sz="1500" dirty="0"/>
          </a:p>
          <a:p>
            <a:pPr marL="82280" lvl="0" indent="0" algn="just">
              <a:buNone/>
            </a:pPr>
            <a:r>
              <a:rPr lang="en-MY" sz="1500" dirty="0" smtClean="0"/>
              <a:t>52. Huxley </a:t>
            </a:r>
            <a:r>
              <a:rPr lang="en-MY" sz="1500" dirty="0"/>
              <a:t>RR, </a:t>
            </a:r>
            <a:r>
              <a:rPr lang="en-MY" sz="1500" dirty="0" err="1"/>
              <a:t>Ansary-Moghaddam</a:t>
            </a:r>
            <a:r>
              <a:rPr lang="en-MY" sz="1500" dirty="0"/>
              <a:t> A, Clifton P, et al. The impact of dietary and lifestyle risk factors on risk of colorectal cancer: a quantitative overview of the epidemiological evidence. </a:t>
            </a:r>
            <a:r>
              <a:rPr lang="en-MY" sz="1500" dirty="0" err="1"/>
              <a:t>Int</a:t>
            </a:r>
            <a:r>
              <a:rPr lang="en-MY" sz="1500" dirty="0"/>
              <a:t> J Cancer. 2009;125(1):171-80.</a:t>
            </a:r>
          </a:p>
          <a:p>
            <a:pPr marL="82280" lvl="0" indent="0" algn="just">
              <a:buNone/>
            </a:pPr>
            <a:r>
              <a:rPr lang="es-ES" sz="1500" dirty="0" smtClean="0"/>
              <a:t>53. </a:t>
            </a:r>
            <a:r>
              <a:rPr lang="es-ES" sz="1500" dirty="0" err="1" smtClean="0"/>
              <a:t>Jiang</a:t>
            </a:r>
            <a:r>
              <a:rPr lang="es-ES" sz="1500" dirty="0" smtClean="0"/>
              <a:t> </a:t>
            </a:r>
            <a:r>
              <a:rPr lang="es-ES" sz="1500" dirty="0"/>
              <a:t>Y, Ben Q, </a:t>
            </a:r>
            <a:r>
              <a:rPr lang="es-ES" sz="1500" dirty="0" err="1"/>
              <a:t>Shen</a:t>
            </a:r>
            <a:r>
              <a:rPr lang="es-ES" sz="1500" dirty="0"/>
              <a:t> H, et al. </a:t>
            </a:r>
            <a:r>
              <a:rPr lang="en-MY" sz="1500" dirty="0"/>
              <a:t>Diabetes mellitus and incidence and mortality of colorectal cancer: a systematic review and meta-analysis of cohort studies. </a:t>
            </a:r>
            <a:r>
              <a:rPr lang="en-MY" sz="1500" dirty="0" err="1"/>
              <a:t>Eur</a:t>
            </a:r>
            <a:r>
              <a:rPr lang="en-MY" sz="1500" dirty="0"/>
              <a:t> J </a:t>
            </a:r>
            <a:r>
              <a:rPr lang="en-MY" sz="1500" dirty="0" err="1"/>
              <a:t>Epidemiol</a:t>
            </a:r>
            <a:r>
              <a:rPr lang="en-MY" sz="1500" dirty="0"/>
              <a:t>. 2011;26(11):863-76.</a:t>
            </a:r>
          </a:p>
          <a:p>
            <a:pPr marL="82280" lvl="0" indent="0" algn="just">
              <a:buNone/>
            </a:pPr>
            <a:r>
              <a:rPr lang="en-MY" sz="1500" dirty="0" smtClean="0"/>
              <a:t>54. Dai </a:t>
            </a:r>
            <a:r>
              <a:rPr lang="en-MY" sz="1500" dirty="0"/>
              <a:t>Z, Xu YC, </a:t>
            </a:r>
            <a:r>
              <a:rPr lang="en-MY" sz="1500" dirty="0" err="1"/>
              <a:t>Niu</a:t>
            </a:r>
            <a:r>
              <a:rPr lang="en-MY" sz="1500" dirty="0"/>
              <a:t> L. Obesity and colorectal cancer risk: a meta-analysis of cohort studies. World J </a:t>
            </a:r>
            <a:r>
              <a:rPr lang="en-MY" sz="1500" dirty="0" err="1"/>
              <a:t>Gastroenterol</a:t>
            </a:r>
            <a:r>
              <a:rPr lang="en-MY" sz="1500" dirty="0"/>
              <a:t>. 2007;13(31):4199-206.</a:t>
            </a:r>
          </a:p>
          <a:p>
            <a:pPr marL="82280" lvl="0" indent="0" algn="just">
              <a:buNone/>
            </a:pPr>
            <a:r>
              <a:rPr lang="de-DE" sz="1500" dirty="0" smtClean="0"/>
              <a:t>55. Matsuo </a:t>
            </a:r>
            <a:r>
              <a:rPr lang="de-DE" sz="1500" dirty="0"/>
              <a:t>K, Mizoue T, Tanaka K, et al. </a:t>
            </a:r>
            <a:r>
              <a:rPr lang="en-MY" sz="1500" dirty="0"/>
              <a:t>Association between body mass index and the colorectal cancer risk in Japan: pooled analysis of population-based cohort studies in Japan. Ann </a:t>
            </a:r>
            <a:r>
              <a:rPr lang="en-MY" sz="1500" dirty="0" err="1"/>
              <a:t>Oncol</a:t>
            </a:r>
            <a:r>
              <a:rPr lang="en-MY" sz="1500" dirty="0"/>
              <a:t>. 2012;23(2):479-90.</a:t>
            </a:r>
          </a:p>
          <a:p>
            <a:pPr marL="82280" lvl="0" indent="0" algn="just">
              <a:buNone/>
            </a:pPr>
            <a:r>
              <a:rPr lang="en-MY" sz="1500" dirty="0" smtClean="0"/>
              <a:t>56. Cho </a:t>
            </a:r>
            <a:r>
              <a:rPr lang="en-MY" sz="1500" dirty="0"/>
              <a:t>E, Smith-Warner SA, Ritz J, et al. Alcohol intake and colorectal cancer: a pooled analysis of 8 cohort studies. Ann Intern Med. 2004;140(8):603-13.</a:t>
            </a:r>
          </a:p>
          <a:p>
            <a:endParaRPr lang="en-MY" dirty="0"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2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05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0640" y="37254"/>
            <a:ext cx="7498080" cy="1143000"/>
          </a:xfrm>
        </p:spPr>
        <p:txBody>
          <a:bodyPr/>
          <a:lstStyle/>
          <a:p>
            <a:r>
              <a:rPr lang="en-MY" sz="2800" b="1" dirty="0">
                <a:solidFill>
                  <a:srgbClr val="CC6600"/>
                </a:solidFill>
                <a:effectLst/>
                <a:latin typeface="Baskerville Old Face" panose="02020602080505020303" pitchFamily="18" charset="0"/>
              </a:rPr>
              <a:t>RISK FACTORS FOR </a:t>
            </a:r>
            <a:r>
              <a:rPr lang="en-MY" sz="2800" b="1" dirty="0" smtClean="0">
                <a:solidFill>
                  <a:srgbClr val="CC6600"/>
                </a:solidFill>
                <a:effectLst/>
                <a:latin typeface="Baskerville Old Face" panose="02020602080505020303" pitchFamily="18" charset="0"/>
              </a:rPr>
              <a:t>CRC</a:t>
            </a:r>
            <a:r>
              <a:rPr lang="en-MY" sz="2800" b="1" baseline="30000" dirty="0" smtClean="0">
                <a:solidFill>
                  <a:srgbClr val="CC6600"/>
                </a:solidFill>
                <a:effectLst/>
                <a:latin typeface="Baskerville Old Face" panose="02020602080505020303" pitchFamily="18" charset="0"/>
              </a:rPr>
              <a:t>-2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9794" y="927442"/>
            <a:ext cx="6686551" cy="5587661"/>
          </a:xfrm>
        </p:spPr>
        <p:txBody>
          <a:bodyPr>
            <a:normAutofit lnSpcReduction="10000"/>
          </a:bodyPr>
          <a:lstStyle/>
          <a:p>
            <a:pPr marL="82280" indent="0" algn="just">
              <a:buNone/>
            </a:pPr>
            <a:r>
              <a:rPr lang="en-MY" sz="1600" b="1" dirty="0">
                <a:latin typeface="Book Antiqua" panose="02040602050305030304" pitchFamily="18" charset="0"/>
                <a:ea typeface="SimSun" panose="02010600030101010101" pitchFamily="2" charset="-122"/>
              </a:rPr>
              <a:t>A systematic review on Caucasian population showed that increased intake of </a:t>
            </a:r>
            <a:r>
              <a:rPr lang="en-GB" sz="1600" b="1" dirty="0">
                <a:latin typeface="Book Antiqua" panose="02040602050305030304" pitchFamily="18" charset="0"/>
                <a:ea typeface="SimSun" panose="02010600030101010101" pitchFamily="2" charset="-122"/>
              </a:rPr>
              <a:t>100 g/d red meat (OR=1.17, 95% CI 1.05 to 1.31) and 25 g/d of processed meat (OR=1.49, 95% CI 1.22 to 1.81)</a:t>
            </a:r>
            <a:r>
              <a:rPr lang="en-MY" sz="1600" b="1" dirty="0">
                <a:latin typeface="Book Antiqua" panose="02040602050305030304" pitchFamily="18" charset="0"/>
                <a:ea typeface="SimSun" panose="02010600030101010101" pitchFamily="2" charset="-122"/>
              </a:rPr>
              <a:t> were risk factors for </a:t>
            </a:r>
            <a:r>
              <a:rPr lang="en-MY" sz="1600" b="1" dirty="0" smtClean="0">
                <a:latin typeface="Book Antiqua" panose="02040602050305030304" pitchFamily="18" charset="0"/>
                <a:ea typeface="SimSun" panose="02010600030101010101" pitchFamily="2" charset="-122"/>
              </a:rPr>
              <a:t>CRC.</a:t>
            </a:r>
            <a:r>
              <a:rPr lang="en-MY" sz="1600" b="1" baseline="30000" dirty="0">
                <a:latin typeface="Book Antiqua" panose="02040602050305030304" pitchFamily="18" charset="0"/>
                <a:ea typeface="SimSun" panose="02010600030101010101" pitchFamily="2" charset="-122"/>
              </a:rPr>
              <a:t> </a:t>
            </a:r>
            <a:r>
              <a:rPr lang="en-MY" sz="1600" b="1" baseline="30000" dirty="0" smtClean="0">
                <a:latin typeface="Book Antiqua" panose="02040602050305030304" pitchFamily="18" charset="0"/>
                <a:ea typeface="SimSun" panose="02010600030101010101" pitchFamily="2" charset="-122"/>
              </a:rPr>
              <a:t>57</a:t>
            </a:r>
            <a:endParaRPr lang="en-MY" sz="1600" b="1" dirty="0" smtClean="0">
              <a:latin typeface="Book Antiqua" panose="02040602050305030304" pitchFamily="18" charset="0"/>
              <a:ea typeface="SimSun" panose="02010600030101010101" pitchFamily="2" charset="-122"/>
            </a:endParaRPr>
          </a:p>
          <a:p>
            <a:pPr algn="just"/>
            <a:endParaRPr lang="en-MY" sz="1600" b="1" dirty="0">
              <a:latin typeface="Book Antiqua" panose="02040602050305030304" pitchFamily="18" charset="0"/>
              <a:ea typeface="SimSun" panose="02010600030101010101" pitchFamily="2" charset="-122"/>
            </a:endParaRPr>
          </a:p>
          <a:p>
            <a:pPr marL="82280" indent="0" algn="just">
              <a:buNone/>
            </a:pPr>
            <a:r>
              <a:rPr lang="en-MY" sz="1600" b="1" dirty="0">
                <a:latin typeface="Book Antiqua" panose="02040602050305030304" pitchFamily="18" charset="0"/>
                <a:ea typeface="SimSun" panose="02010600030101010101" pitchFamily="2" charset="-122"/>
              </a:rPr>
              <a:t>However, a systematic review on Japanese population showed no association between CRC and high intake of red meat </a:t>
            </a:r>
            <a:r>
              <a:rPr lang="en-GB" sz="1600" b="1" dirty="0">
                <a:latin typeface="Book Antiqua" panose="02040602050305030304" pitchFamily="18" charset="0"/>
                <a:ea typeface="Times New Roman" panose="02020603050405020304" pitchFamily="18" charset="0"/>
              </a:rPr>
              <a:t>or high intake of processed meat. However the amount of red meat was not quantified</a:t>
            </a:r>
            <a:r>
              <a:rPr lang="en-GB" sz="1600" b="1" dirty="0" smtClean="0">
                <a:latin typeface="Book Antiqua" panose="02040602050305030304" pitchFamily="18" charset="0"/>
                <a:ea typeface="Times New Roman" panose="02020603050405020304" pitchFamily="18" charset="0"/>
              </a:rPr>
              <a:t>.</a:t>
            </a:r>
            <a:r>
              <a:rPr lang="en-MY" sz="1600" b="1" baseline="30000" dirty="0">
                <a:latin typeface="Book Antiqua" panose="02040602050305030304" pitchFamily="18" charset="0"/>
                <a:ea typeface="SimSun" panose="02010600030101010101" pitchFamily="2" charset="-122"/>
              </a:rPr>
              <a:t> </a:t>
            </a:r>
            <a:r>
              <a:rPr lang="en-MY" sz="1600" b="1" baseline="30000" dirty="0" smtClean="0">
                <a:latin typeface="Book Antiqua" panose="02040602050305030304" pitchFamily="18" charset="0"/>
                <a:ea typeface="SimSun" panose="02010600030101010101" pitchFamily="2" charset="-122"/>
              </a:rPr>
              <a:t>58</a:t>
            </a:r>
            <a:endParaRPr lang="en-GB" sz="1600" b="1" dirty="0" smtClean="0"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algn="just"/>
            <a:endParaRPr lang="en-GB" sz="1600" b="1" dirty="0"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82280" indent="0" algn="just">
              <a:lnSpc>
                <a:spcPct val="107000"/>
              </a:lnSpc>
              <a:buNone/>
            </a:pPr>
            <a:r>
              <a:rPr lang="en-MY" sz="1600" b="1" dirty="0">
                <a:latin typeface="Book Antiqua" panose="020406020503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SIGN recommends to keep consumption of red meat to less than 500 g (18 ounces) per week and avoid processed meat.</a:t>
            </a:r>
            <a:r>
              <a:rPr lang="en-MY" sz="1600" b="1" baseline="30000" dirty="0">
                <a:latin typeface="Book Antiqua" panose="020406020503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25 </a:t>
            </a:r>
            <a:r>
              <a:rPr lang="en-MY" sz="1600" b="1" dirty="0">
                <a:latin typeface="Book Antiqua" panose="020406020503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Thus, further evidence is needed before </a:t>
            </a:r>
            <a:r>
              <a:rPr lang="en-GB" sz="1600" b="1" dirty="0">
                <a:latin typeface="Book Antiqua" panose="020406020503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 specific advice can be given to general population. </a:t>
            </a:r>
            <a:endParaRPr lang="en-MY" sz="1600" b="1" dirty="0">
              <a:latin typeface="Book Antiqua" panose="0204060205030503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82280" lvl="0" indent="0">
              <a:buNone/>
            </a:pPr>
            <a:endParaRPr lang="en-MY" sz="750" dirty="0" smtClean="0"/>
          </a:p>
          <a:p>
            <a:pPr marL="82280" lvl="0" indent="0">
              <a:buNone/>
            </a:pPr>
            <a:endParaRPr lang="en-MY" sz="750" dirty="0"/>
          </a:p>
          <a:p>
            <a:pPr marL="82280" lvl="0" indent="0">
              <a:buNone/>
            </a:pPr>
            <a:endParaRPr lang="en-MY" sz="750" dirty="0" smtClean="0"/>
          </a:p>
          <a:p>
            <a:pPr marL="82280" lvl="0" indent="0">
              <a:buNone/>
            </a:pPr>
            <a:endParaRPr lang="en-MY" sz="750" dirty="0"/>
          </a:p>
          <a:p>
            <a:pPr marL="82280" indent="0">
              <a:buNone/>
            </a:pPr>
            <a:endParaRPr lang="en-MY" sz="800" dirty="0" smtClean="0"/>
          </a:p>
          <a:p>
            <a:pPr marL="82280" indent="0">
              <a:buNone/>
            </a:pPr>
            <a:endParaRPr lang="en-MY" sz="800" dirty="0"/>
          </a:p>
          <a:p>
            <a:pPr marL="82280" indent="0" algn="just">
              <a:buNone/>
            </a:pPr>
            <a:r>
              <a:rPr lang="en-MY" sz="800" dirty="0" smtClean="0"/>
              <a:t>25. Scottish </a:t>
            </a:r>
            <a:r>
              <a:rPr lang="en-MY" sz="800" dirty="0"/>
              <a:t>Intercollegiate Guidelines Network (SIGN). Diagnosis and </a:t>
            </a:r>
            <a:r>
              <a:rPr lang="en-MY" sz="800" dirty="0" smtClean="0"/>
              <a:t>management of </a:t>
            </a:r>
            <a:r>
              <a:rPr lang="en-MY" sz="800" dirty="0"/>
              <a:t>colorectal cancer. Edinburgh: SIGN; 2011. (SIGN publication no. 126</a:t>
            </a:r>
            <a:r>
              <a:rPr lang="en-MY" sz="800" dirty="0" smtClean="0"/>
              <a:t>). [</a:t>
            </a:r>
            <a:r>
              <a:rPr lang="en-MY" sz="800" dirty="0"/>
              <a:t>December 2011]. Available from URL: http://www.sign.ac.uk</a:t>
            </a:r>
            <a:endParaRPr lang="en-MY" sz="800" dirty="0" smtClean="0"/>
          </a:p>
          <a:p>
            <a:pPr marL="82280" lvl="0" indent="0" algn="just">
              <a:buNone/>
            </a:pPr>
            <a:r>
              <a:rPr lang="en-MY" sz="800" dirty="0" smtClean="0"/>
              <a:t>57. Sandhu </a:t>
            </a:r>
            <a:r>
              <a:rPr lang="en-MY" sz="800" dirty="0"/>
              <a:t>MS, White IR, McPherson K. Systematic review of the prospective cohort studies on meat consumption and colorectal cancer risk: a meta-analytical approach. Cancer </a:t>
            </a:r>
            <a:r>
              <a:rPr lang="en-MY" sz="800" dirty="0" err="1"/>
              <a:t>Epidemiol</a:t>
            </a:r>
            <a:r>
              <a:rPr lang="en-MY" sz="800" dirty="0"/>
              <a:t> Biomarkers Prev. 2001;10(5):439-46.</a:t>
            </a:r>
          </a:p>
          <a:p>
            <a:pPr marL="82280" lvl="0" indent="0" algn="just">
              <a:buNone/>
            </a:pPr>
            <a:r>
              <a:rPr lang="de-DE" sz="800" dirty="0" smtClean="0"/>
              <a:t>58. Pham </a:t>
            </a:r>
            <a:r>
              <a:rPr lang="de-DE" sz="800" dirty="0"/>
              <a:t>NM, Mizoue T, Tanaka K, et al. </a:t>
            </a:r>
            <a:r>
              <a:rPr lang="en-MY" sz="800" dirty="0"/>
              <a:t>Meat consumption and colorectal cancer risk: an evaluation based on a systematic review of epidemiologic evidence among the Japanese population. </a:t>
            </a:r>
            <a:r>
              <a:rPr lang="en-MY" sz="800" dirty="0" err="1"/>
              <a:t>Jpn</a:t>
            </a:r>
            <a:r>
              <a:rPr lang="en-MY" sz="800" dirty="0"/>
              <a:t> J </a:t>
            </a:r>
            <a:r>
              <a:rPr lang="en-MY" sz="800" dirty="0" err="1"/>
              <a:t>Clin</a:t>
            </a:r>
            <a:r>
              <a:rPr lang="en-MY" sz="800" dirty="0"/>
              <a:t> </a:t>
            </a:r>
            <a:r>
              <a:rPr lang="en-MY" sz="800" dirty="0" err="1"/>
              <a:t>Oncol</a:t>
            </a:r>
            <a:r>
              <a:rPr lang="en-MY" sz="800" dirty="0"/>
              <a:t>. 2014;44(7):641-50.</a:t>
            </a:r>
          </a:p>
          <a:p>
            <a:pPr algn="just">
              <a:lnSpc>
                <a:spcPct val="107000"/>
              </a:lnSpc>
              <a:tabLst>
                <a:tab pos="202883" algn="l"/>
              </a:tabLst>
            </a:pPr>
            <a:endParaRPr lang="en-MY" sz="1125" dirty="0"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3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94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0784" y="436688"/>
            <a:ext cx="41910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4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845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5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2908" y="254978"/>
            <a:ext cx="5319346" cy="621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23985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6596" t="12322" r="37132" b="13554"/>
          <a:stretch/>
        </p:blipFill>
        <p:spPr>
          <a:xfrm>
            <a:off x="2417886" y="316524"/>
            <a:ext cx="4739054" cy="613703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6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9380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2720" y="27860"/>
            <a:ext cx="7498080" cy="1143000"/>
          </a:xfrm>
        </p:spPr>
        <p:txBody>
          <a:bodyPr/>
          <a:lstStyle/>
          <a:p>
            <a:r>
              <a:rPr lang="en-MY" sz="2800" b="1" dirty="0" smtClean="0">
                <a:solidFill>
                  <a:srgbClr val="CC6600"/>
                </a:solidFill>
                <a:effectLst/>
                <a:latin typeface="Baskerville Old Face" panose="02020602080505020303" pitchFamily="18" charset="0"/>
              </a:rPr>
              <a:t>PREVENTION OF CRC</a:t>
            </a:r>
            <a:r>
              <a:rPr lang="en-MY" sz="2800" b="1" baseline="30000" dirty="0" smtClean="0">
                <a:solidFill>
                  <a:srgbClr val="CC6600"/>
                </a:solidFill>
                <a:effectLst/>
                <a:latin typeface="Baskerville Old Face" panose="02020602080505020303" pitchFamily="18" charset="0"/>
              </a:rPr>
              <a:t>-1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6017" y="972553"/>
            <a:ext cx="7898185" cy="5604093"/>
          </a:xfrm>
        </p:spPr>
        <p:txBody>
          <a:bodyPr>
            <a:normAutofit/>
          </a:bodyPr>
          <a:lstStyle/>
          <a:p>
            <a:pPr marL="82280" indent="0" algn="just">
              <a:buNone/>
            </a:pPr>
            <a:r>
              <a:rPr lang="en-US" sz="1600" b="1" dirty="0">
                <a:latin typeface="Book Antiqua" panose="02040602050305030304" pitchFamily="18" charset="0"/>
              </a:rPr>
              <a:t>Acetylsalicylic acid (ASA) </a:t>
            </a:r>
            <a:r>
              <a:rPr lang="en-US" sz="1600" b="1" dirty="0" smtClean="0">
                <a:latin typeface="Book Antiqua" panose="02040602050305030304" pitchFamily="18" charset="0"/>
              </a:rPr>
              <a:t>e.g. aspirin </a:t>
            </a:r>
            <a:r>
              <a:rPr lang="en-US" sz="1600" b="1" dirty="0">
                <a:latin typeface="Book Antiqua" panose="02040602050305030304" pitchFamily="18" charset="0"/>
              </a:rPr>
              <a:t>and non-steroidal anti-inflammatory drugs (NSAIDs) may have protective effect against CRC mainly due to reduction in prostaglandin production and induction of apoptosis</a:t>
            </a:r>
            <a:r>
              <a:rPr lang="en-US" sz="1600" b="1" dirty="0" smtClean="0">
                <a:latin typeface="Book Antiqua" panose="02040602050305030304" pitchFamily="18" charset="0"/>
              </a:rPr>
              <a:t>.</a:t>
            </a:r>
          </a:p>
          <a:p>
            <a:pPr algn="just"/>
            <a:endParaRPr lang="en-US" sz="1600" b="1" dirty="0">
              <a:latin typeface="Book Antiqua" panose="02040602050305030304" pitchFamily="18" charset="0"/>
            </a:endParaRPr>
          </a:p>
          <a:p>
            <a:pPr marL="82280" indent="0" algn="just">
              <a:buNone/>
            </a:pPr>
            <a:r>
              <a:rPr lang="en-MY" sz="1600" b="1" dirty="0">
                <a:latin typeface="Book Antiqua" panose="02040602050305030304" pitchFamily="18" charset="0"/>
              </a:rPr>
              <a:t>Aspirin has mixed results in prevention of CRC in general population</a:t>
            </a:r>
            <a:r>
              <a:rPr lang="en-MY" sz="1600" b="1" dirty="0" smtClean="0">
                <a:latin typeface="Book Antiqua" panose="02040602050305030304" pitchFamily="18" charset="0"/>
              </a:rPr>
              <a:t>.</a:t>
            </a:r>
          </a:p>
          <a:p>
            <a:pPr algn="just"/>
            <a:endParaRPr lang="en-MY" sz="1600" b="1" dirty="0">
              <a:latin typeface="Book Antiqua" panose="02040602050305030304" pitchFamily="18" charset="0"/>
            </a:endParaRPr>
          </a:p>
          <a:p>
            <a:pPr marL="82280" indent="0" algn="just">
              <a:buNone/>
            </a:pPr>
            <a:r>
              <a:rPr lang="en-MY" sz="1600" b="1" dirty="0">
                <a:latin typeface="Book Antiqua" panose="02040602050305030304" pitchFamily="18" charset="0"/>
              </a:rPr>
              <a:t>It is not significant in primary </a:t>
            </a:r>
            <a:r>
              <a:rPr lang="en-MY" sz="1600" b="1" dirty="0" smtClean="0">
                <a:latin typeface="Book Antiqua" panose="02040602050305030304" pitchFamily="18" charset="0"/>
              </a:rPr>
              <a:t>prevention</a:t>
            </a:r>
            <a:r>
              <a:rPr lang="en-MY" sz="1600" b="1" baseline="30000" dirty="0" smtClean="0">
                <a:latin typeface="Book Antiqua" panose="02040602050305030304" pitchFamily="18" charset="0"/>
              </a:rPr>
              <a:t>145 </a:t>
            </a:r>
            <a:r>
              <a:rPr lang="en-MY" sz="1600" b="1" dirty="0">
                <a:latin typeface="Book Antiqua" panose="02040602050305030304" pitchFamily="18" charset="0"/>
              </a:rPr>
              <a:t>but significant in secondary prevention with </a:t>
            </a:r>
            <a:r>
              <a:rPr lang="en-US" sz="1600" b="1" dirty="0">
                <a:latin typeface="Book Antiqua" panose="02040602050305030304" pitchFamily="18" charset="0"/>
              </a:rPr>
              <a:t>a reduction of 23 to 28% risk of </a:t>
            </a:r>
            <a:r>
              <a:rPr lang="en-US" sz="1600" b="1" dirty="0" smtClean="0">
                <a:latin typeface="Book Antiqua" panose="02040602050305030304" pitchFamily="18" charset="0"/>
              </a:rPr>
              <a:t>CRC.</a:t>
            </a:r>
            <a:r>
              <a:rPr lang="en-US" sz="1600" b="1" baseline="30000" dirty="0" smtClean="0">
                <a:latin typeface="Book Antiqua" panose="02040602050305030304" pitchFamily="18" charset="0"/>
              </a:rPr>
              <a:t>145-146</a:t>
            </a:r>
          </a:p>
          <a:p>
            <a:pPr algn="just"/>
            <a:endParaRPr lang="en-US" sz="1600" b="1" baseline="30000" dirty="0">
              <a:latin typeface="Book Antiqua" panose="02040602050305030304" pitchFamily="18" charset="0"/>
            </a:endParaRPr>
          </a:p>
          <a:p>
            <a:pPr marL="82280" indent="0" algn="just">
              <a:buNone/>
            </a:pPr>
            <a:r>
              <a:rPr lang="en-MY" sz="1600" b="1" dirty="0">
                <a:latin typeface="Book Antiqua" panose="02040602050305030304" pitchFamily="18" charset="0"/>
              </a:rPr>
              <a:t>There is no difference in adverse events including serious ones between the </a:t>
            </a:r>
            <a:r>
              <a:rPr lang="en-MY" sz="1600" b="1" dirty="0" smtClean="0">
                <a:latin typeface="Book Antiqua" panose="02040602050305030304" pitchFamily="18" charset="0"/>
              </a:rPr>
              <a:t>treatment (NSAIDs) </a:t>
            </a:r>
            <a:r>
              <a:rPr lang="en-MY" sz="1600" b="1" dirty="0">
                <a:latin typeface="Book Antiqua" panose="02040602050305030304" pitchFamily="18" charset="0"/>
              </a:rPr>
              <a:t>and control </a:t>
            </a:r>
            <a:r>
              <a:rPr lang="en-MY" sz="1600" b="1" dirty="0" smtClean="0">
                <a:latin typeface="Book Antiqua" panose="02040602050305030304" pitchFamily="18" charset="0"/>
              </a:rPr>
              <a:t>(placebo) groups.</a:t>
            </a:r>
            <a:r>
              <a:rPr lang="en-MY" sz="1600" b="1" baseline="30000" dirty="0" smtClean="0">
                <a:latin typeface="Book Antiqua" panose="02040602050305030304" pitchFamily="18" charset="0"/>
              </a:rPr>
              <a:t>145</a:t>
            </a:r>
            <a:endParaRPr lang="en-MY" sz="1600" b="1" baseline="30000" dirty="0">
              <a:latin typeface="Book Antiqua" panose="02040602050305030304" pitchFamily="18" charset="0"/>
            </a:endParaRPr>
          </a:p>
          <a:p>
            <a:pPr algn="just"/>
            <a:endParaRPr lang="en-MY" sz="825" dirty="0" smtClean="0"/>
          </a:p>
          <a:p>
            <a:pPr marL="82280" indent="0" algn="just">
              <a:buNone/>
            </a:pPr>
            <a:endParaRPr lang="en-MY" sz="800" dirty="0" smtClean="0"/>
          </a:p>
          <a:p>
            <a:pPr marL="82280" indent="0" algn="just">
              <a:buNone/>
            </a:pPr>
            <a:endParaRPr lang="en-MY" sz="800" dirty="0"/>
          </a:p>
          <a:p>
            <a:pPr marL="82280" indent="0" algn="just">
              <a:buNone/>
            </a:pPr>
            <a:endParaRPr lang="en-MY" sz="800" dirty="0" smtClean="0"/>
          </a:p>
          <a:p>
            <a:pPr marL="82280" indent="0" algn="just">
              <a:buNone/>
            </a:pPr>
            <a:endParaRPr lang="en-MY" sz="800" dirty="0"/>
          </a:p>
          <a:p>
            <a:pPr marL="82280" indent="0" algn="just">
              <a:buNone/>
            </a:pPr>
            <a:endParaRPr lang="en-MY" sz="800" dirty="0" smtClean="0"/>
          </a:p>
          <a:p>
            <a:pPr marL="82280" indent="0" algn="just">
              <a:buNone/>
            </a:pPr>
            <a:endParaRPr lang="en-MY" sz="800" dirty="0"/>
          </a:p>
          <a:p>
            <a:pPr marL="82280" indent="0" algn="just">
              <a:buNone/>
            </a:pPr>
            <a:endParaRPr lang="en-MY" sz="800" dirty="0" smtClean="0"/>
          </a:p>
          <a:p>
            <a:pPr marL="82280" indent="0" algn="just">
              <a:buNone/>
            </a:pPr>
            <a:endParaRPr lang="en-MY" sz="800" dirty="0"/>
          </a:p>
          <a:p>
            <a:pPr marL="82280" indent="0" algn="just">
              <a:buNone/>
            </a:pPr>
            <a:r>
              <a:rPr lang="en-MY" sz="800" dirty="0" smtClean="0"/>
              <a:t>145. Asano </a:t>
            </a:r>
            <a:r>
              <a:rPr lang="en-MY" sz="800" dirty="0"/>
              <a:t>TK, McLeod RS. Non steroidal anti-inflammatory drugs (NSAID) and Aspirin for preventing colorectal adenomas and carcinomas. Cochrane Database </a:t>
            </a:r>
            <a:r>
              <a:rPr lang="en-MY" sz="800" dirty="0" err="1"/>
              <a:t>Syst</a:t>
            </a:r>
            <a:r>
              <a:rPr lang="en-MY" sz="800" dirty="0"/>
              <a:t> Rev. 2008;(2):CD004079</a:t>
            </a:r>
          </a:p>
          <a:p>
            <a:pPr marL="82280" lvl="0" indent="0" algn="just">
              <a:buNone/>
            </a:pPr>
            <a:r>
              <a:rPr lang="en-MY" sz="800" dirty="0" smtClean="0"/>
              <a:t>146. Cole </a:t>
            </a:r>
            <a:r>
              <a:rPr lang="en-MY" sz="800" dirty="0"/>
              <a:t>BF, Logan RF, </a:t>
            </a:r>
            <a:r>
              <a:rPr lang="en-MY" sz="800" dirty="0" err="1"/>
              <a:t>Halabi</a:t>
            </a:r>
            <a:r>
              <a:rPr lang="en-MY" sz="800" dirty="0"/>
              <a:t> S, et al. Aspirin for the chemoprevention of colorectal adenomas: meta-analysis of the randomized trials. J </a:t>
            </a:r>
            <a:r>
              <a:rPr lang="en-MY" sz="800" dirty="0" err="1"/>
              <a:t>Natl</a:t>
            </a:r>
            <a:r>
              <a:rPr lang="en-MY" sz="800" dirty="0"/>
              <a:t> Cancer Inst. 2009;101(4):256-66.</a:t>
            </a:r>
          </a:p>
          <a:p>
            <a:endParaRPr lang="en-MY" sz="825" dirty="0"/>
          </a:p>
          <a:p>
            <a:pPr marL="0" indent="0">
              <a:buNone/>
            </a:pPr>
            <a:endParaRPr lang="en-MY" sz="1800" dirty="0"/>
          </a:p>
          <a:p>
            <a:endParaRPr lang="en-MY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7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2735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136" y="37254"/>
            <a:ext cx="7498080" cy="1143000"/>
          </a:xfrm>
        </p:spPr>
        <p:txBody>
          <a:bodyPr/>
          <a:lstStyle/>
          <a:p>
            <a:r>
              <a:rPr lang="en-MY" sz="2800" b="1" dirty="0">
                <a:solidFill>
                  <a:srgbClr val="CC6600"/>
                </a:solidFill>
                <a:effectLst/>
                <a:latin typeface="Baskerville Old Face" panose="02020602080505020303" pitchFamily="18" charset="0"/>
              </a:rPr>
              <a:t>PREVENTION OF </a:t>
            </a:r>
            <a:r>
              <a:rPr lang="en-MY" sz="2800" b="1" dirty="0" smtClean="0">
                <a:solidFill>
                  <a:srgbClr val="CC6600"/>
                </a:solidFill>
                <a:effectLst/>
                <a:latin typeface="Baskerville Old Face" panose="02020602080505020303" pitchFamily="18" charset="0"/>
              </a:rPr>
              <a:t>CRC</a:t>
            </a:r>
            <a:r>
              <a:rPr lang="en-MY" sz="2800" b="1" baseline="30000" dirty="0" smtClean="0">
                <a:solidFill>
                  <a:srgbClr val="CC6600"/>
                </a:solidFill>
                <a:effectLst/>
                <a:latin typeface="Baskerville Old Face" panose="02020602080505020303" pitchFamily="18" charset="0"/>
              </a:rPr>
              <a:t>-2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773" y="928324"/>
            <a:ext cx="7851164" cy="5692284"/>
          </a:xfrm>
        </p:spPr>
        <p:txBody>
          <a:bodyPr>
            <a:normAutofit/>
          </a:bodyPr>
          <a:lstStyle/>
          <a:p>
            <a:pPr marL="82280" indent="0">
              <a:buNone/>
            </a:pPr>
            <a:r>
              <a:rPr lang="en-MY" sz="1600" b="1" dirty="0">
                <a:latin typeface="Book Antiqua" panose="02040602050305030304" pitchFamily="18" charset="0"/>
              </a:rPr>
              <a:t>In a systematic review of observational studies, CRC incidence reduced with non-aspirin NSAIDs. However, the review also reported an increased risk of peptic ulceration and gastrointestinal haemorrhage with non-ASA NSAIDs </a:t>
            </a:r>
            <a:r>
              <a:rPr lang="en-MY" sz="1600" b="1" dirty="0" smtClean="0">
                <a:latin typeface="Book Antiqua" panose="02040602050305030304" pitchFamily="18" charset="0"/>
              </a:rPr>
              <a:t>use.</a:t>
            </a:r>
            <a:r>
              <a:rPr lang="en-MY" sz="1600" b="1" baseline="30000" dirty="0" smtClean="0">
                <a:latin typeface="Book Antiqua" panose="02040602050305030304" pitchFamily="18" charset="0"/>
              </a:rPr>
              <a:t>147</a:t>
            </a:r>
          </a:p>
          <a:p>
            <a:pPr marL="82280" indent="0">
              <a:buNone/>
            </a:pPr>
            <a:endParaRPr lang="en-MY" sz="1600" b="1" dirty="0">
              <a:latin typeface="Book Antiqua" panose="02040602050305030304" pitchFamily="18" charset="0"/>
            </a:endParaRPr>
          </a:p>
          <a:p>
            <a:pPr marL="82280" indent="0">
              <a:buNone/>
            </a:pPr>
            <a:r>
              <a:rPr lang="en-MY" sz="1600" b="1" dirty="0">
                <a:latin typeface="Book Antiqua" panose="02040602050305030304" pitchFamily="18" charset="0"/>
              </a:rPr>
              <a:t>Even though aspirin and NSAIDs show some benefits in the prevention of CRC, long-term safety profiles is warranted before any recommendation can be made on their use</a:t>
            </a:r>
            <a:r>
              <a:rPr lang="en-MY" sz="1600" b="1" dirty="0" smtClean="0">
                <a:latin typeface="Book Antiqua" panose="02040602050305030304" pitchFamily="18" charset="0"/>
              </a:rPr>
              <a:t>.</a:t>
            </a:r>
          </a:p>
          <a:p>
            <a:pPr marL="82280" indent="0">
              <a:buNone/>
            </a:pPr>
            <a:endParaRPr lang="en-MY" sz="1600" b="1" dirty="0">
              <a:latin typeface="Book Antiqua" panose="02040602050305030304" pitchFamily="18" charset="0"/>
            </a:endParaRPr>
          </a:p>
          <a:p>
            <a:pPr marL="82280" indent="0">
              <a:buNone/>
            </a:pPr>
            <a:r>
              <a:rPr lang="en-US" sz="1600" b="1" dirty="0">
                <a:latin typeface="Book Antiqua" panose="02040602050305030304" pitchFamily="18" charset="0"/>
              </a:rPr>
              <a:t>There </a:t>
            </a:r>
            <a:r>
              <a:rPr lang="en-US" sz="1600" b="1" dirty="0" smtClean="0">
                <a:latin typeface="Book Antiqua" panose="02040602050305030304" pitchFamily="18" charset="0"/>
              </a:rPr>
              <a:t>was </a:t>
            </a:r>
            <a:r>
              <a:rPr lang="en-US" sz="1600" b="1" dirty="0">
                <a:latin typeface="Book Antiqua" panose="02040602050305030304" pitchFamily="18" charset="0"/>
              </a:rPr>
              <a:t>no significant benefits from daily consumption of calcium, </a:t>
            </a:r>
            <a:r>
              <a:rPr lang="en-US" sz="1600" b="1" dirty="0" err="1">
                <a:latin typeface="Book Antiqua" panose="02040602050305030304" pitchFamily="18" charset="0"/>
              </a:rPr>
              <a:t>flavanoids</a:t>
            </a:r>
            <a:r>
              <a:rPr lang="en-US" sz="1600" b="1" dirty="0">
                <a:latin typeface="Book Antiqua" panose="02040602050305030304" pitchFamily="18" charset="0"/>
              </a:rPr>
              <a:t> or increased dietary fiber in prevention of CRC in general </a:t>
            </a:r>
            <a:r>
              <a:rPr lang="en-US" sz="1600" b="1" dirty="0" smtClean="0">
                <a:latin typeface="Book Antiqua" panose="02040602050305030304" pitchFamily="18" charset="0"/>
              </a:rPr>
              <a:t>population.</a:t>
            </a:r>
            <a:r>
              <a:rPr lang="en-US" sz="1600" b="1" baseline="30000" dirty="0" smtClean="0">
                <a:latin typeface="Book Antiqua" panose="02040602050305030304" pitchFamily="18" charset="0"/>
              </a:rPr>
              <a:t>148-150</a:t>
            </a:r>
            <a:endParaRPr lang="en-US" sz="1600" b="1" baseline="30000" dirty="0">
              <a:latin typeface="Book Antiqua" panose="02040602050305030304" pitchFamily="18" charset="0"/>
            </a:endParaRPr>
          </a:p>
          <a:p>
            <a:pPr marL="0" indent="0">
              <a:buNone/>
            </a:pPr>
            <a:endParaRPr lang="en-US" sz="1500" baseline="30000" dirty="0" smtClean="0"/>
          </a:p>
          <a:p>
            <a:pPr marL="0" indent="0">
              <a:buNone/>
            </a:pPr>
            <a:endParaRPr lang="en-US" sz="1500" baseline="30000" dirty="0"/>
          </a:p>
          <a:p>
            <a:pPr marL="82280" lvl="0" indent="0" algn="just">
              <a:buNone/>
            </a:pPr>
            <a:endParaRPr lang="en-MY" sz="800" dirty="0" smtClean="0"/>
          </a:p>
          <a:p>
            <a:pPr marL="82280" lvl="0" indent="0" algn="just">
              <a:buNone/>
            </a:pPr>
            <a:endParaRPr lang="en-MY" sz="800" dirty="0"/>
          </a:p>
          <a:p>
            <a:pPr marL="82280" lvl="0" indent="0" algn="just">
              <a:buNone/>
            </a:pPr>
            <a:endParaRPr lang="en-MY" sz="800" dirty="0" smtClean="0"/>
          </a:p>
          <a:p>
            <a:pPr marL="82280" lvl="0" indent="0" algn="just">
              <a:buNone/>
            </a:pPr>
            <a:endParaRPr lang="en-MY" sz="800" dirty="0"/>
          </a:p>
          <a:p>
            <a:pPr marL="82280" lvl="0" indent="0" algn="just">
              <a:buNone/>
            </a:pPr>
            <a:endParaRPr lang="en-MY" sz="800" dirty="0" smtClean="0"/>
          </a:p>
          <a:p>
            <a:pPr marL="82280" lvl="0" indent="0" algn="just">
              <a:buNone/>
            </a:pPr>
            <a:endParaRPr lang="en-MY" sz="800" dirty="0"/>
          </a:p>
          <a:p>
            <a:pPr marL="82280" lvl="0" indent="0" algn="just">
              <a:buNone/>
            </a:pPr>
            <a:r>
              <a:rPr lang="en-MY" sz="800" dirty="0" smtClean="0"/>
              <a:t>147. </a:t>
            </a:r>
            <a:r>
              <a:rPr lang="en-MY" sz="800" dirty="0" err="1" smtClean="0"/>
              <a:t>Rostom</a:t>
            </a:r>
            <a:r>
              <a:rPr lang="en-MY" sz="800" dirty="0" smtClean="0"/>
              <a:t> </a:t>
            </a:r>
            <a:r>
              <a:rPr lang="en-MY" sz="800" dirty="0"/>
              <a:t>A, </a:t>
            </a:r>
            <a:r>
              <a:rPr lang="en-MY" sz="800" dirty="0" err="1"/>
              <a:t>Dubé</a:t>
            </a:r>
            <a:r>
              <a:rPr lang="en-MY" sz="800" dirty="0"/>
              <a:t> C, Lewin G, et al; U.S. Preventive Services Task Force. </a:t>
            </a:r>
            <a:r>
              <a:rPr lang="en-MY" sz="800" dirty="0" err="1"/>
              <a:t>Nonsteroidal</a:t>
            </a:r>
            <a:r>
              <a:rPr lang="en-MY" sz="800" dirty="0"/>
              <a:t> anti-inflammatory drugs and cyclooxygenase-2 inhibitors for primary prevention of colorectal cancer: a systematic review prepared for the U.S. Preventive Services Task Force. Ann Intern Med. 2007;146(5):376-89. J</a:t>
            </a:r>
          </a:p>
          <a:p>
            <a:pPr marL="82280" lvl="0" indent="0" algn="just">
              <a:buNone/>
            </a:pPr>
            <a:r>
              <a:rPr lang="en-MY" sz="800" dirty="0" smtClean="0"/>
              <a:t>148. </a:t>
            </a:r>
            <a:r>
              <a:rPr lang="en-MY" sz="800" dirty="0" err="1" smtClean="0"/>
              <a:t>Jin</a:t>
            </a:r>
            <a:r>
              <a:rPr lang="en-MY" sz="800" dirty="0" smtClean="0"/>
              <a:t> </a:t>
            </a:r>
            <a:r>
              <a:rPr lang="en-MY" sz="800" dirty="0"/>
              <a:t>H, </a:t>
            </a:r>
            <a:r>
              <a:rPr lang="en-MY" sz="800" dirty="0" err="1"/>
              <a:t>Leng</a:t>
            </a:r>
            <a:r>
              <a:rPr lang="en-MY" sz="800" dirty="0"/>
              <a:t> Q, Li C. Dietary flavonoid for preventing colorectal neoplasms. Cochrane Database </a:t>
            </a:r>
            <a:r>
              <a:rPr lang="en-MY" sz="800" dirty="0" err="1"/>
              <a:t>Syst</a:t>
            </a:r>
            <a:r>
              <a:rPr lang="en-MY" sz="800" dirty="0"/>
              <a:t> Rev. 2012;8:CD009350.</a:t>
            </a:r>
          </a:p>
          <a:p>
            <a:pPr marL="82280" lvl="0" indent="0" algn="just">
              <a:buNone/>
            </a:pPr>
            <a:r>
              <a:rPr lang="en-MY" sz="800" dirty="0" smtClean="0"/>
              <a:t>149. Weingarten </a:t>
            </a:r>
            <a:r>
              <a:rPr lang="en-MY" sz="800" dirty="0"/>
              <a:t>MA, </a:t>
            </a:r>
            <a:r>
              <a:rPr lang="en-MY" sz="800" dirty="0" err="1"/>
              <a:t>Zalmanovici</a:t>
            </a:r>
            <a:r>
              <a:rPr lang="en-MY" sz="800" dirty="0"/>
              <a:t> A, </a:t>
            </a:r>
            <a:r>
              <a:rPr lang="en-MY" sz="800" dirty="0" err="1"/>
              <a:t>Yaphe</a:t>
            </a:r>
            <a:r>
              <a:rPr lang="en-MY" sz="800" dirty="0"/>
              <a:t> J. Dietary calcium supplementation for preventing colorectal cancer and adenomatous polyps. Cochrane Database </a:t>
            </a:r>
            <a:r>
              <a:rPr lang="en-MY" sz="800" dirty="0" err="1"/>
              <a:t>Syst</a:t>
            </a:r>
            <a:r>
              <a:rPr lang="en-MY" sz="800" dirty="0"/>
              <a:t> Rev. 2010;(1):CD003548.</a:t>
            </a:r>
          </a:p>
          <a:p>
            <a:pPr marL="82280" indent="0" algn="just">
              <a:buNone/>
            </a:pPr>
            <a:r>
              <a:rPr lang="en-MY" sz="800" dirty="0" smtClean="0"/>
              <a:t>150. Huxley </a:t>
            </a:r>
            <a:r>
              <a:rPr lang="en-MY" sz="800" dirty="0"/>
              <a:t>RR, </a:t>
            </a:r>
            <a:r>
              <a:rPr lang="en-MY" sz="800" dirty="0" err="1"/>
              <a:t>Ansary-Moghaddam</a:t>
            </a:r>
            <a:r>
              <a:rPr lang="en-MY" sz="800" dirty="0"/>
              <a:t> A, Clifton P, et al. The impact of dietary and lifestyle risk factors on risk of colorectal cancer: a quantitative overview of the epidemiological evidence. </a:t>
            </a:r>
            <a:r>
              <a:rPr lang="en-MY" sz="800" dirty="0" err="1"/>
              <a:t>Int</a:t>
            </a:r>
            <a:r>
              <a:rPr lang="en-MY" sz="800" dirty="0"/>
              <a:t> J Cancer. 2009;125(1):171-80</a:t>
            </a:r>
            <a:r>
              <a:rPr lang="en-MY" sz="800" dirty="0" smtClean="0"/>
              <a:t>.</a:t>
            </a:r>
            <a:endParaRPr lang="en-MY" sz="675" dirty="0"/>
          </a:p>
          <a:p>
            <a:pPr lvl="0"/>
            <a:endParaRPr lang="en-MY" sz="900" dirty="0"/>
          </a:p>
          <a:p>
            <a:endParaRPr lang="en-MY" sz="1500" dirty="0"/>
          </a:p>
          <a:p>
            <a:endParaRPr lang="en-MY" sz="1500" dirty="0"/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1085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>
              <a:defRPr/>
            </a:pPr>
            <a:fld id="{335B0779-313C-4B40-9850-7FA9805A1221}" type="slidenum">
              <a:rPr lang="en-MY">
                <a:solidFill>
                  <a:srgbClr val="E7DEC9">
                    <a:shade val="50000"/>
                    <a:satMod val="200000"/>
                  </a:srgbClr>
                </a:solidFill>
              </a:rPr>
              <a:pPr defTabSz="914400">
                <a:defRPr/>
              </a:pPr>
              <a:t>9</a:t>
            </a:fld>
            <a:endParaRPr lang="en-MY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pic>
        <p:nvPicPr>
          <p:cNvPr id="6" name="Picture 2" descr="C:\Users\Chin Eu\Downloads\image1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59" y="3058885"/>
            <a:ext cx="2087868" cy="3252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xmlns="" id="{EFBA6F08-CA02-4BA0-A9D7-722F601EAA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8448" y="2600325"/>
            <a:ext cx="6399689" cy="2286000"/>
          </a:xfrm>
        </p:spPr>
        <p:txBody>
          <a:bodyPr/>
          <a:lstStyle/>
          <a:p>
            <a:r>
              <a:rPr lang="en-MY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1953766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2_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768</TotalTime>
  <Words>1001</Words>
  <Application>Microsoft Office PowerPoint</Application>
  <PresentationFormat>On-screen Show (4:3)</PresentationFormat>
  <Paragraphs>89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2_Solstice</vt:lpstr>
      <vt:lpstr>1_Solstice</vt:lpstr>
      <vt:lpstr>  by  DR. SITI AMINAH AKBAR MERICAN Consultant FAMILY MEDICINE SPECIALIST KLINIK KESIHATAN BUkIT RAKIT  </vt:lpstr>
      <vt:lpstr>RISK FACTORS FOR CRC-1</vt:lpstr>
      <vt:lpstr>RISK FACTORS FOR CRC-2</vt:lpstr>
      <vt:lpstr>PowerPoint Presentation</vt:lpstr>
      <vt:lpstr>PowerPoint Presentation</vt:lpstr>
      <vt:lpstr>PowerPoint Presentation</vt:lpstr>
      <vt:lpstr>PREVENTION OF CRC-1</vt:lpstr>
      <vt:lpstr>PREVENTION OF CRC-2</vt:lpstr>
      <vt:lpstr>Thank You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CRC</dc:title>
  <dc:creator>drctminah@yahoo.com</dc:creator>
  <cp:lastModifiedBy>Chin Eu</cp:lastModifiedBy>
  <cp:revision>39</cp:revision>
  <cp:lastPrinted>2018-09-20T04:21:24Z</cp:lastPrinted>
  <dcterms:created xsi:type="dcterms:W3CDTF">2018-02-26T01:18:36Z</dcterms:created>
  <dcterms:modified xsi:type="dcterms:W3CDTF">2018-11-16T01:24:42Z</dcterms:modified>
</cp:coreProperties>
</file>